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7" r:id="rId4"/>
    <p:sldId id="28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0" r:id="rId24"/>
    <p:sldId id="277" r:id="rId25"/>
    <p:sldId id="278" r:id="rId26"/>
    <p:sldId id="281" r:id="rId27"/>
    <p:sldId id="282" r:id="rId28"/>
    <p:sldId id="283" r:id="rId29"/>
    <p:sldId id="284" r:id="rId30"/>
    <p:sldId id="286" r:id="rId31"/>
    <p:sldId id="291" r:id="rId32"/>
    <p:sldId id="258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9A873BB-608F-40D9-8776-4071A586E93C}">
          <p14:sldIdLst>
            <p14:sldId id="256"/>
            <p14:sldId id="257"/>
            <p14:sldId id="287"/>
          </p14:sldIdLst>
        </p14:section>
        <p14:section name="Anaconda installation" id="{C2673438-5310-4541-B242-D50DE2FCF009}">
          <p14:sldIdLst>
            <p14:sldId id="28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Visual Studio Code installation" id="{8A86C268-DBFF-4488-BEA2-2B1F0C26A0CF}">
          <p14:sldIdLst>
            <p14:sldId id="289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Watlab environment setup" id="{5CD21F65-EB2E-422D-B7D1-79C7FADD98F1}">
          <p14:sldIdLst>
            <p14:sldId id="290"/>
            <p14:sldId id="277"/>
            <p14:sldId id="278"/>
            <p14:sldId id="281"/>
            <p14:sldId id="282"/>
            <p14:sldId id="283"/>
            <p14:sldId id="284"/>
            <p14:sldId id="286"/>
            <p14:sldId id="291"/>
            <p14:sldId id="258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C0250-1028-402A-AB6A-DDCDCC21FB74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147CF-42D9-4EA6-A854-C705E7BFF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92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106FF-5BD6-441B-BB09-AEB999DB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B07AEE-2988-4734-8630-E0F19AA38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4339F5-7622-488D-8671-770D72A0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2126-F867-4047-BB30-E245D9975C9F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B2BF9-637C-43B5-8E39-FB72B6A4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3E4E27-2006-445C-9D33-B33A48D5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3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663BA-40BF-48E1-9262-B47B9789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490D46C-0FDA-4DA7-AF89-9F12B689E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15827-979F-46C8-AE0D-4DC1A033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7D70-3D3E-4B4D-9D35-28D8318A819A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6AD46E-293D-451C-994D-5E8D0730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090AAD-F643-4BB5-8120-36A8A80E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16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E88548-841D-45F8-81E9-BA9681E7C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FAD3D9C-C999-434C-927E-ED868B3DD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434C24-053C-4393-8883-870BD549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4EB8A-31EA-49C1-8DA7-47458BF118F9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BFF967-4018-4E8C-93D8-2CFCE785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E44F9D-B612-43A8-95B0-B3E29932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5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0A389-11DF-4097-88C9-1D07943F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297F6A-6D1C-4F28-BA9C-A8E875DF8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8A0B06-FF38-420D-9938-B9357D62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7F4E9-0C74-46C7-B04B-4C73963D4E57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447CF-D8AB-4509-9D63-89E32B6A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89EC59-28F9-40ED-A1A7-E2A954C5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84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A446E-EFDF-48FE-AFD4-3CC0CB04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6BBD0C-5570-4034-8860-D8B2F864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DE58E6-2A76-4BA1-85CF-46BDA947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0D74-64CE-4C1D-8641-F9DF04016A44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69C2F3-45A7-48B3-866E-221B4020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75DDAC-02BC-4188-BC34-F7B48BC9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10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95BE4-246B-4199-AAEF-8430A20C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81C6D-3CB3-48A8-9A38-938A71144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353228-7288-4A3D-B04B-F8D0CCFDE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B1AB82-24E4-40AE-8406-2A6B48FF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123BD-0665-45B2-832F-76D9AD0F3A70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0C7039-E0DA-45BB-95FD-5AB86BEC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F976A-CA4E-4338-976A-EFA98EFA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78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CBB064-48E0-45FF-B8B2-8F88E39F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FD3799-420F-4C35-81D7-BC88E6E2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39CD3A-CB91-4960-8732-5E5E78F84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BA06195-C7AD-4D7E-A3CD-E7B995242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96EFC6-32B5-46CF-ACAF-A4694F386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FD224BF-F309-4AE6-AF88-E6EEACE0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89DF-2139-4ED9-A8F8-4AEE2EBFFDFE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675A564-0656-4565-B073-AB70AE93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37E1776-F91F-406B-ABFA-17E23146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51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A3E76-D19D-4584-B6AC-507694D0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E887E8-BD79-4562-8A1B-0D2E7CE9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9C3D-3A72-4720-A473-6F23585885EE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5E5424-9D62-4BD7-B8D3-DA33F370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894A0A-1947-4E97-808F-6741FA1A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49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17AB0B0-CFBD-4E84-826F-663EF4D8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162-E4A4-4FEF-93CE-42F342274D14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2AC3EF-897E-43F8-B95D-B942D053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A7B9D4-5058-48BA-9DE0-DCBCF18F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59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75308-1045-42F9-88AA-B0EC7B69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E63ADC-2CC6-4CD4-8B94-526E7ACB0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5EE3D6-9400-49C4-888B-D6C61A247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02B06D-5BA7-4E93-A055-FFA11365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D8FC-FF24-4349-8450-A2C71946C4E6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0E20C4-3207-4E90-813B-A35081D3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E2E3F4-E3B1-460F-9BA0-55BD5122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76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46750-38C0-4F98-AE74-7440BDF2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E5ABA2F-EB0F-4771-B617-2F75FC1E9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C8F10B8-B837-474D-943C-5301EA2F4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93BA84-4C49-4339-ABAA-59F285C9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4241-A3BE-401A-A8BE-D18675DFB568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7AF83D-99F6-4C38-AD40-5B817CF0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70B68F-7596-4B68-B43A-E52C587D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04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BEF664-E755-4490-AD92-35B4377F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F17D09-FF28-4383-BE2B-3636D49F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38DE36-4787-436F-84FA-6D950BC78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4D387-0896-4760-8B9A-2DC9F1F70A7C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576104-06D8-4B67-A232-FE895D2F0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2E7BE4-3019-49F9-BB63-272328F22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damiel-hub/open_channel_watlab_demo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msh.inf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sites.uclouvain.be/hydraulics-group/watlab/index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#downloa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88BA2-D7D9-4629-A611-C31F61109B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Watlab</a:t>
            </a:r>
            <a:r>
              <a:rPr lang="en-US" altLang="zh-TW" dirty="0"/>
              <a:t> installation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41104A3-4058-4E5F-A780-FDEB4D8EF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Yuan-Hung Chiu</a:t>
            </a:r>
          </a:p>
          <a:p>
            <a:r>
              <a:rPr lang="en-US" altLang="zh-TW" dirty="0"/>
              <a:t>2025/11/23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9385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95BD90-879B-1CD4-2389-AB3A6C01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5F8F9B2-7A05-45BA-B759-8F0A2FEC413B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787AE9-BFB8-4F2E-A53D-2A12EAF7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234B43-B8E3-40B8-B265-372F9F7AF752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127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43576E-3BA6-BCBB-FDEA-AE74A63A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D8C54D-FA73-4D7C-B28B-5E7E056127EA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C7CD06-CE90-4504-BD8D-F757E4F2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D6471B4-E51E-425F-81A9-1F1BD3F953C5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055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2CB2F2-BBBC-8D93-8FBB-5CE7514A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AA0AE2-60DD-400E-AFB4-32A28207C507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A71B2F-0175-4196-B7FD-EE215F60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029541-AF6E-4356-BF98-855F8D6A35ED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34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E3D2B4-B975-2ABE-876A-59B792F1B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11A3B2C-1763-4C4A-9D03-B754473424C1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1CFC20-D9A2-4393-AADE-12780D12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F2A374-E222-4544-8A8C-2CFA2AC3B96F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428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D91F58-97D8-42A4-B5EC-68FF89B7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05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56BEAD-9960-6F78-B393-690BC42A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E111-2AF1-421E-910A-7AD992757878}"/>
              </a:ext>
            </a:extLst>
          </p:cNvPr>
          <p:cNvSpPr/>
          <p:nvPr/>
        </p:nvSpPr>
        <p:spPr>
          <a:xfrm>
            <a:off x="9385093" y="864118"/>
            <a:ext cx="224810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E95E7E-F352-4F0E-986B-1DD9A944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13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36F992-7AAC-AB44-1C6D-21310A4D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9CCBFB7-C7C0-434C-BE48-81F6B8585ECB}"/>
              </a:ext>
            </a:extLst>
          </p:cNvPr>
          <p:cNvSpPr/>
          <p:nvPr/>
        </p:nvSpPr>
        <p:spPr>
          <a:xfrm>
            <a:off x="3555793" y="45847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8BD5DB-4160-40DE-A496-647F2119A990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391505-EC81-4C3A-A418-D5E6E51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7947D4-7CF2-4D2B-A287-69360B8E8846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767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2636BA-CE9D-291A-745C-1C71ADA1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ECB8B5-2993-462C-A473-A04E79C65BB8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A3D587-814A-4E83-AE96-524472E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811A5E-5AC3-40FE-AD7A-080C1F02C9FE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510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AFEE34-8B07-837F-63A0-12FCF143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523AF8-1D5C-4912-9100-A99D64957BE7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2554B5-196D-4EB1-92D5-5DEE30EC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247167-A873-42AF-95AD-B1FEFD486DBB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2595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3B4897-5528-50E0-98B6-EEAB3CC9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497EDD-1D76-413D-AB02-5AFF403BC4BA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432248-6C7B-4F2E-8E4D-69871496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FFB7B8-78F8-4874-AFA6-C01EC7E4046F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340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DBA44B-58E9-4D82-B193-CCE4FC517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89"/>
            <a:ext cx="12192000" cy="664771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A5F9F642-7B88-4340-AA4D-CA0CB45F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85" y="3657599"/>
            <a:ext cx="634999" cy="63499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9D118A-6EC8-48EA-888A-72DC3C1D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856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5F8E9E-4DA0-C4AA-9690-4DB3F2D1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FAC3D1-F49E-4C90-B1A5-65A588D9BBA6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9DDD54-A2D3-492D-970A-F2738C5E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0D2CA7-98FA-4FE2-878F-792717F03E1C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8450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1E8262-74F4-00BC-6FCB-6DC469AB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D0F91C-2D62-471B-93C5-D14B06CC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A52F46-58C9-4FAF-935A-4D2F1E79AF43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886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8F11A2F-B8D5-275B-B190-E72931D6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8BB4E1-AB17-4B6B-976E-12B7E9596306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112C41-CD38-4B95-8697-86D73BBA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0D9DC2-3E85-4335-9D3B-59001EC5E137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0411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/>
              <a:t>Watlab</a:t>
            </a:r>
            <a:r>
              <a:rPr lang="en-US" altLang="zh-TW" sz="3200" dirty="0"/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A2861F-6E33-4E4E-8E97-02B2A32B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26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8C1D90-9DC8-458B-A03D-8EC4638099DC}"/>
              </a:ext>
            </a:extLst>
          </p:cNvPr>
          <p:cNvSpPr/>
          <p:nvPr/>
        </p:nvSpPr>
        <p:spPr>
          <a:xfrm>
            <a:off x="7099300" y="3897030"/>
            <a:ext cx="4508500" cy="149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686240-0DED-B737-9324-C31D43F1C702}"/>
              </a:ext>
            </a:extLst>
          </p:cNvPr>
          <p:cNvSpPr txBox="1"/>
          <p:nvPr/>
        </p:nvSpPr>
        <p:spPr>
          <a:xfrm>
            <a:off x="6867236" y="91336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Open Anaconda Prompt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05127F-844A-7BEB-76B1-952CE6A4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75" y="876474"/>
            <a:ext cx="5928161" cy="33389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92169D0-9B5C-5257-4AC0-8ACDD74FE02D}"/>
              </a:ext>
            </a:extLst>
          </p:cNvPr>
          <p:cNvSpPr txBox="1"/>
          <p:nvPr/>
        </p:nvSpPr>
        <p:spPr>
          <a:xfrm>
            <a:off x="6867236" y="2897652"/>
            <a:ext cx="51215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Type the following commands one by one. </a:t>
            </a:r>
          </a:p>
          <a:p>
            <a:r>
              <a:rPr lang="en-US" altLang="zh-TW" dirty="0"/>
              <a:t>     Press [y] whenever it asks you to confirm the </a:t>
            </a:r>
          </a:p>
          <a:p>
            <a:r>
              <a:rPr lang="en-US" altLang="zh-TW" dirty="0"/>
              <a:t>     installation.</a:t>
            </a:r>
          </a:p>
          <a:p>
            <a:endParaRPr lang="en-US" altLang="zh-TW" dirty="0"/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</a:t>
            </a:r>
            <a:r>
              <a:rPr lang="en-US" altLang="zh-TW" dirty="0" err="1"/>
              <a:t>watlab</a:t>
            </a:r>
            <a:r>
              <a:rPr lang="en-US" altLang="zh-TW" dirty="0"/>
              <a:t> python=3.11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activate </a:t>
            </a:r>
            <a:r>
              <a:rPr lang="en-US" altLang="zh-TW" dirty="0" err="1"/>
              <a:t>watlab</a:t>
            </a:r>
            <a:endParaRPr lang="en-US" altLang="zh-TW" dirty="0"/>
          </a:p>
          <a:p>
            <a:pPr lvl="1"/>
            <a:r>
              <a:rPr lang="en-US" altLang="zh-TW" dirty="0"/>
              <a:t>python -m pip install </a:t>
            </a:r>
            <a:r>
              <a:rPr lang="en-US" altLang="zh-TW" dirty="0" err="1"/>
              <a:t>watlab</a:t>
            </a:r>
            <a:endParaRPr lang="en-US" altLang="zh-TW" dirty="0"/>
          </a:p>
          <a:p>
            <a:pPr lvl="1"/>
            <a:r>
              <a:rPr lang="en-US" altLang="zh-TW" dirty="0"/>
              <a:t>python -m pip install </a:t>
            </a:r>
            <a:r>
              <a:rPr lang="en-US" altLang="zh-TW" dirty="0" err="1"/>
              <a:t>seamsh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E12898C-5F3D-64C6-C08B-31BC6D3A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75" y="2897652"/>
            <a:ext cx="5928161" cy="333891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DDB5077-FB78-4C66-AD49-D735B1CDF986}"/>
              </a:ext>
            </a:extLst>
          </p:cNvPr>
          <p:cNvSpPr txBox="1"/>
          <p:nvPr/>
        </p:nvSpPr>
        <p:spPr>
          <a:xfrm>
            <a:off x="367574" y="221327"/>
            <a:ext cx="7563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Create a </a:t>
            </a:r>
            <a:r>
              <a:rPr lang="en-US" altLang="zh-TW" sz="2800" dirty="0" err="1"/>
              <a:t>Watlab</a:t>
            </a:r>
            <a:r>
              <a:rPr lang="en-US" altLang="zh-TW" sz="2800" dirty="0"/>
              <a:t> environment in Anaconda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66C713-C2CA-443B-A9FE-D2245FC89E87}"/>
              </a:ext>
            </a:extLst>
          </p:cNvPr>
          <p:cNvSpPr txBox="1"/>
          <p:nvPr/>
        </p:nvSpPr>
        <p:spPr>
          <a:xfrm>
            <a:off x="3522155" y="5848705"/>
            <a:ext cx="30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Please wait until it finish…..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A60B71-17AE-4117-9056-ACCD2606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664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23F0D7A-E0E1-42EB-9E06-4ADAC6D5E933}"/>
              </a:ext>
            </a:extLst>
          </p:cNvPr>
          <p:cNvSpPr/>
          <p:nvPr/>
        </p:nvSpPr>
        <p:spPr>
          <a:xfrm>
            <a:off x="2705100" y="6015727"/>
            <a:ext cx="6527800" cy="577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6FC54E-B301-4E54-88DF-3F58375B1DA3}"/>
              </a:ext>
            </a:extLst>
          </p:cNvPr>
          <p:cNvSpPr txBox="1"/>
          <p:nvPr/>
        </p:nvSpPr>
        <p:spPr>
          <a:xfrm>
            <a:off x="367575" y="774705"/>
            <a:ext cx="11062425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The link for </a:t>
            </a:r>
            <a:r>
              <a:rPr lang="en-US" altLang="zh-TW" dirty="0" err="1"/>
              <a:t>Watlab</a:t>
            </a:r>
            <a:r>
              <a:rPr lang="en-US" altLang="zh-TW" dirty="0"/>
              <a:t> installation instruction and today’s demo scripts: </a:t>
            </a:r>
          </a:p>
          <a:p>
            <a:r>
              <a:rPr lang="zh-TW" altLang="en-US" dirty="0"/>
              <a:t>     </a:t>
            </a:r>
            <a:r>
              <a:rPr lang="en-US" altLang="zh-TW" dirty="0">
                <a:hlinkClick r:id="rId2"/>
              </a:rPr>
              <a:t>https://github.com/damiel-hub/open_channel_watlab_demo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 Please un-zip the folder first.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3. Navigate to the directory “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open_channel_watlab_demo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-main\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environment_setup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dirty="0"/>
              <a:t> </a:t>
            </a:r>
            <a:r>
              <a:rPr lang="en-US" altLang="zh-TW" dirty="0"/>
              <a:t>using the </a:t>
            </a:r>
            <a:r>
              <a:rPr lang="en-US" altLang="zh-TW" dirty="0">
                <a:highlight>
                  <a:srgbClr val="C0C0C0"/>
                </a:highlight>
              </a:rPr>
              <a:t>cd</a:t>
            </a:r>
            <a:r>
              <a:rPr lang="en-US" altLang="zh-TW" dirty="0"/>
              <a:t> command</a:t>
            </a:r>
            <a:r>
              <a:rPr lang="zh-TW" altLang="en-US" dirty="0"/>
              <a:t> </a:t>
            </a:r>
            <a:r>
              <a:rPr lang="en-US" altLang="zh-TW" dirty="0"/>
              <a:t>in </a:t>
            </a:r>
          </a:p>
          <a:p>
            <a:pPr>
              <a:spcAft>
                <a:spcPts val="600"/>
              </a:spcAft>
            </a:pPr>
            <a:r>
              <a:rPr lang="zh-TW" altLang="en-US" dirty="0"/>
              <a:t>     </a:t>
            </a:r>
            <a:r>
              <a:rPr lang="en-US" altLang="zh-TW" dirty="0"/>
              <a:t>Anaconda</a:t>
            </a:r>
            <a:r>
              <a:rPr lang="zh-TW" altLang="en-US" dirty="0"/>
              <a:t> </a:t>
            </a:r>
            <a:r>
              <a:rPr lang="en-US" altLang="zh-TW" dirty="0"/>
              <a:t>Prompt.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spcAft>
                <a:spcPts val="600"/>
              </a:spcAft>
            </a:pPr>
            <a:endParaRPr lang="en-US" altLang="zh-TW" dirty="0"/>
          </a:p>
          <a:p>
            <a:pPr>
              <a:spcAft>
                <a:spcPts val="600"/>
              </a:spcAft>
            </a:pPr>
            <a:endParaRPr lang="en-US" altLang="zh-TW" dirty="0"/>
          </a:p>
          <a:p>
            <a:r>
              <a:rPr lang="zh-TW" altLang="en-US" b="1" dirty="0"/>
              <a:t>     </a:t>
            </a:r>
            <a:r>
              <a:rPr lang="en-US" altLang="zh-TW" b="1" dirty="0"/>
              <a:t>Note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If the folder is on a different drive (e.g., D:), switch to that drive first by typing the drive</a:t>
            </a:r>
            <a:r>
              <a:rPr lang="zh-TW" altLang="en-US" dirty="0"/>
              <a:t> </a:t>
            </a:r>
            <a:r>
              <a:rPr lang="en-US" altLang="zh-TW" dirty="0"/>
              <a:t>letter followed by a  </a:t>
            </a:r>
          </a:p>
          <a:p>
            <a:r>
              <a:rPr lang="en-US" altLang="zh-TW" dirty="0"/>
              <a:t>                colon (:).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/>
              <a:t>Type the following commands in the Anaconda Prompt.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A69F6F-AD33-A4BF-0F94-E9BC8E6BD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1" t="8495" r="6259" b="18940"/>
          <a:stretch/>
        </p:blipFill>
        <p:spPr>
          <a:xfrm>
            <a:off x="1473200" y="2097331"/>
            <a:ext cx="1663700" cy="1092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5D1860-A376-4233-9CBF-77060F214721}"/>
              </a:ext>
            </a:extLst>
          </p:cNvPr>
          <p:cNvSpPr txBox="1"/>
          <p:nvPr/>
        </p:nvSpPr>
        <p:spPr>
          <a:xfrm>
            <a:off x="367575" y="221327"/>
            <a:ext cx="536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Install GDAL 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DB8269A-8E0B-4CFA-ABCD-3BB77A502FEE}"/>
              </a:ext>
            </a:extLst>
          </p:cNvPr>
          <p:cNvSpPr txBox="1"/>
          <p:nvPr/>
        </p:nvSpPr>
        <p:spPr>
          <a:xfrm>
            <a:off x="2463800" y="6119763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python -m pip install GDAL-3.4.3-cp311-cp311-win_amd64.whl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75E684-B92C-46DB-8B82-1C0F731F3C0D}"/>
              </a:ext>
            </a:extLst>
          </p:cNvPr>
          <p:cNvSpPr/>
          <p:nvPr/>
        </p:nvSpPr>
        <p:spPr>
          <a:xfrm>
            <a:off x="2253887" y="4197786"/>
            <a:ext cx="7772400" cy="577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D048B6-496D-487C-AE5A-6E0BEEC2767F}"/>
              </a:ext>
            </a:extLst>
          </p:cNvPr>
          <p:cNvSpPr txBox="1"/>
          <p:nvPr/>
        </p:nvSpPr>
        <p:spPr>
          <a:xfrm>
            <a:off x="2012587" y="4301822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cd </a:t>
            </a:r>
            <a:r>
              <a:rPr lang="en-US" altLang="zh-TW" dirty="0" err="1"/>
              <a:t>to_your_path</a:t>
            </a:r>
            <a:r>
              <a:rPr lang="en-US" altLang="zh-TW" dirty="0"/>
              <a:t>\</a:t>
            </a:r>
            <a:r>
              <a:rPr lang="en-US" altLang="zh-TW" dirty="0" err="1"/>
              <a:t>open_channel_watlab_demo</a:t>
            </a:r>
            <a:r>
              <a:rPr lang="en-US" altLang="zh-TW" dirty="0"/>
              <a:t>-main\</a:t>
            </a:r>
            <a:r>
              <a:rPr lang="en-US" altLang="zh-TW" dirty="0" err="1"/>
              <a:t>environment_setup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A35872-EAAD-4BD5-93E5-809DBC97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21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0D8509-459C-D00E-B4D5-3EBC9D2E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9614ED-860D-B1B5-C603-672D9A59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28" y="1194611"/>
            <a:ext cx="6750390" cy="38033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33A515-329E-4EEA-AE9C-A6BD93A91848}"/>
              </a:ext>
            </a:extLst>
          </p:cNvPr>
          <p:cNvSpPr/>
          <p:nvPr/>
        </p:nvSpPr>
        <p:spPr>
          <a:xfrm>
            <a:off x="158544" y="152400"/>
            <a:ext cx="30818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F1F16C-8F0C-433A-9C9D-B13BCB612C1E}"/>
              </a:ext>
            </a:extLst>
          </p:cNvPr>
          <p:cNvSpPr/>
          <p:nvPr/>
        </p:nvSpPr>
        <p:spPr>
          <a:xfrm>
            <a:off x="244268" y="1232711"/>
            <a:ext cx="1870281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897575-8611-4DC5-9E0B-09388540FA1A}"/>
              </a:ext>
            </a:extLst>
          </p:cNvPr>
          <p:cNvSpPr/>
          <p:nvPr/>
        </p:nvSpPr>
        <p:spPr>
          <a:xfrm>
            <a:off x="3778043" y="2232835"/>
            <a:ext cx="4327732" cy="234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875E83-1731-46AD-A453-D9F6A71C0B9E}"/>
              </a:ext>
            </a:extLst>
          </p:cNvPr>
          <p:cNvSpPr/>
          <p:nvPr/>
        </p:nvSpPr>
        <p:spPr>
          <a:xfrm>
            <a:off x="7645193" y="4661710"/>
            <a:ext cx="832057" cy="234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A8CAC2F-D1E3-4EC9-90F7-C9E6E12E8FF3}"/>
              </a:ext>
            </a:extLst>
          </p:cNvPr>
          <p:cNvSpPr txBox="1"/>
          <p:nvPr/>
        </p:nvSpPr>
        <p:spPr>
          <a:xfrm>
            <a:off x="451058" y="72509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3EFCC0-B6F1-425B-9CA2-55B43D20C980}"/>
              </a:ext>
            </a:extLst>
          </p:cNvPr>
          <p:cNvSpPr txBox="1"/>
          <p:nvPr/>
        </p:nvSpPr>
        <p:spPr>
          <a:xfrm>
            <a:off x="158544" y="90517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7F6C8D-2949-4214-9F06-3228BCE968EC}"/>
              </a:ext>
            </a:extLst>
          </p:cNvPr>
          <p:cNvSpPr txBox="1"/>
          <p:nvPr/>
        </p:nvSpPr>
        <p:spPr>
          <a:xfrm>
            <a:off x="3444669" y="216523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D8AE4-A6A5-4264-A980-8CC5A924BF44}"/>
              </a:ext>
            </a:extLst>
          </p:cNvPr>
          <p:cNvSpPr txBox="1"/>
          <p:nvPr/>
        </p:nvSpPr>
        <p:spPr>
          <a:xfrm>
            <a:off x="7330869" y="459411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0D58DD-6E5D-42E4-8463-0412A95F8A4A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Open the demo folder in VS code (1/2)</a:t>
            </a:r>
            <a:endParaRPr lang="zh-TW" altLang="en-US" sz="2000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B1A64E0-40EA-432D-83BD-F3856871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222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AA0A6F-32E7-C91F-5304-1111670D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BF0833D-6A41-4989-90FD-13C29FB24345}"/>
              </a:ext>
            </a:extLst>
          </p:cNvPr>
          <p:cNvSpPr/>
          <p:nvPr/>
        </p:nvSpPr>
        <p:spPr>
          <a:xfrm>
            <a:off x="4978194" y="4171950"/>
            <a:ext cx="1365456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DE4737-DAE0-45B6-BF32-C7EAD7615BDF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Open the demo folder in VS code (2/2)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0081D9-807F-4E19-B470-49CABEC4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378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120BC5-3403-08B8-7679-FA1BB53B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7853C84-0395-4966-B327-E5BD8F9495ED}"/>
              </a:ext>
            </a:extLst>
          </p:cNvPr>
          <p:cNvSpPr/>
          <p:nvPr/>
        </p:nvSpPr>
        <p:spPr>
          <a:xfrm>
            <a:off x="0" y="1600200"/>
            <a:ext cx="30480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9D6DFE-DA30-46DF-ACF9-623310D97CDD}"/>
              </a:ext>
            </a:extLst>
          </p:cNvPr>
          <p:cNvSpPr/>
          <p:nvPr/>
        </p:nvSpPr>
        <p:spPr>
          <a:xfrm>
            <a:off x="390524" y="542925"/>
            <a:ext cx="1762125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CE460F-CF72-4C03-85AC-3092825B1133}"/>
              </a:ext>
            </a:extLst>
          </p:cNvPr>
          <p:cNvSpPr/>
          <p:nvPr/>
        </p:nvSpPr>
        <p:spPr>
          <a:xfrm>
            <a:off x="1762124" y="1076325"/>
            <a:ext cx="390525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2A51EC-25AF-46EB-8D89-2B171CC8CC8B}"/>
              </a:ext>
            </a:extLst>
          </p:cNvPr>
          <p:cNvSpPr txBox="1"/>
          <p:nvPr/>
        </p:nvSpPr>
        <p:spPr>
          <a:xfrm>
            <a:off x="0" y="123086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53A884-23BE-4F9E-844F-B31EDB5D89A1}"/>
              </a:ext>
            </a:extLst>
          </p:cNvPr>
          <p:cNvSpPr txBox="1"/>
          <p:nvPr/>
        </p:nvSpPr>
        <p:spPr>
          <a:xfrm>
            <a:off x="271461" y="234434"/>
            <a:ext cx="20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Search Python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0D250F-9C0F-43BE-8428-49BFC0F09E50}"/>
              </a:ext>
            </a:extLst>
          </p:cNvPr>
          <p:cNvSpPr txBox="1"/>
          <p:nvPr/>
        </p:nvSpPr>
        <p:spPr>
          <a:xfrm>
            <a:off x="2181223" y="1034534"/>
            <a:ext cx="20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Click install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077CFD-A868-407A-9701-62221D918E13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Connent</a:t>
            </a:r>
            <a:r>
              <a:rPr lang="en-US" altLang="zh-TW" sz="2000" dirty="0"/>
              <a:t> Python in </a:t>
            </a:r>
            <a:r>
              <a:rPr lang="en-US" altLang="zh-TW" sz="2000" dirty="0" err="1"/>
              <a:t>Watlab</a:t>
            </a:r>
            <a:r>
              <a:rPr lang="en-US" altLang="zh-TW" sz="2000" dirty="0"/>
              <a:t> env to VS code (1/2)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EA994B6-DBB9-4BF8-B2CB-B64CB1AB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561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C44A3C-EBF6-CD2B-F766-B1FFF437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A09553C-2750-476F-8E0C-B15870C8C15A}"/>
              </a:ext>
            </a:extLst>
          </p:cNvPr>
          <p:cNvSpPr/>
          <p:nvPr/>
        </p:nvSpPr>
        <p:spPr>
          <a:xfrm>
            <a:off x="11191875" y="6419850"/>
            <a:ext cx="838200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3BF7F8-D06C-44FD-BC9F-BF34E1183890}"/>
              </a:ext>
            </a:extLst>
          </p:cNvPr>
          <p:cNvSpPr/>
          <p:nvPr/>
        </p:nvSpPr>
        <p:spPr>
          <a:xfrm>
            <a:off x="4257674" y="981074"/>
            <a:ext cx="3648075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27A53D-79A4-4431-A0E7-4E80B43220E1}"/>
              </a:ext>
            </a:extLst>
          </p:cNvPr>
          <p:cNvSpPr txBox="1"/>
          <p:nvPr/>
        </p:nvSpPr>
        <p:spPr>
          <a:xfrm>
            <a:off x="10868024" y="6336268"/>
            <a:ext cx="41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CC18A3-12CE-4F78-B644-04BD266B3888}"/>
              </a:ext>
            </a:extLst>
          </p:cNvPr>
          <p:cNvSpPr txBox="1"/>
          <p:nvPr/>
        </p:nvSpPr>
        <p:spPr>
          <a:xfrm>
            <a:off x="4048122" y="1143000"/>
            <a:ext cx="541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Select the python in the </a:t>
            </a:r>
            <a:r>
              <a:rPr lang="en-US" altLang="zh-TW" dirty="0" err="1">
                <a:solidFill>
                  <a:srgbClr val="FF0000"/>
                </a:solidFill>
              </a:rPr>
              <a:t>watlab</a:t>
            </a:r>
            <a:r>
              <a:rPr lang="en-US" altLang="zh-TW" dirty="0">
                <a:solidFill>
                  <a:srgbClr val="FF0000"/>
                </a:solidFill>
              </a:rPr>
              <a:t> environment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41D7F3-60D2-4024-8A2C-0266B9CEE0F1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Connent</a:t>
            </a:r>
            <a:r>
              <a:rPr lang="en-US" altLang="zh-TW" sz="2000" dirty="0"/>
              <a:t> Python in </a:t>
            </a:r>
            <a:r>
              <a:rPr lang="en-US" altLang="zh-TW" sz="2000" dirty="0" err="1"/>
              <a:t>Watlab</a:t>
            </a:r>
            <a:r>
              <a:rPr lang="en-US" altLang="zh-TW" sz="2000" dirty="0"/>
              <a:t> env to VS code (2/2)</a:t>
            </a:r>
            <a:endParaRPr lang="zh-TW" altLang="en-US" sz="20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EFB5B9-38B8-45D7-8AD6-EB14F91B321C}"/>
              </a:ext>
            </a:extLst>
          </p:cNvPr>
          <p:cNvSpPr txBox="1"/>
          <p:nvPr/>
        </p:nvSpPr>
        <p:spPr>
          <a:xfrm>
            <a:off x="6838950" y="4124325"/>
            <a:ext cx="526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If you can not find “Select Interpreter” button, please press “</a:t>
            </a:r>
            <a:r>
              <a:rPr lang="en-US" altLang="zh-TW" dirty="0" err="1">
                <a:solidFill>
                  <a:srgbClr val="FF0000"/>
                </a:solidFill>
              </a:rPr>
              <a:t>ctrl+shift+P</a:t>
            </a:r>
            <a:r>
              <a:rPr lang="en-US" altLang="zh-TW" dirty="0">
                <a:solidFill>
                  <a:srgbClr val="FF0000"/>
                </a:solidFill>
              </a:rPr>
              <a:t>” and type the command “Python: Select Interpreter” to select the environment.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29CFF7-0B42-4FAE-BE60-671EACFD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60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/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/>
              <a:t>Watlab</a:t>
            </a:r>
            <a:r>
              <a:rPr lang="en-US" altLang="zh-TW" sz="3200" dirty="0"/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Run the first </a:t>
            </a:r>
            <a:r>
              <a:rPr lang="en-US" altLang="zh-TW" sz="3200" dirty="0" err="1"/>
              <a:t>watlab</a:t>
            </a:r>
            <a:r>
              <a:rPr lang="en-US" altLang="zh-TW" sz="3200" dirty="0"/>
              <a:t> code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08FD8A-5C73-4C2E-B24B-F0DB1266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471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3AB84FA-E783-5E1D-4461-E65937DF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80AD8B-238C-7B3E-9811-136169AD6FCF}"/>
              </a:ext>
            </a:extLst>
          </p:cNvPr>
          <p:cNvSpPr txBox="1"/>
          <p:nvPr/>
        </p:nvSpPr>
        <p:spPr>
          <a:xfrm>
            <a:off x="3368097" y="810780"/>
            <a:ext cx="566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Search: “</a:t>
            </a:r>
            <a:r>
              <a:rPr lang="en-US" altLang="zh-TW" dirty="0" err="1">
                <a:solidFill>
                  <a:srgbClr val="FF0000"/>
                </a:solidFill>
              </a:rPr>
              <a:t>python.terminal.executeInFileDir</a:t>
            </a:r>
            <a:r>
              <a:rPr lang="en-US" altLang="zh-TW" dirty="0">
                <a:solidFill>
                  <a:srgbClr val="FF0000"/>
                </a:solidFill>
              </a:rPr>
              <a:t>”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C29439-6798-47B9-A1A3-EE6C3F601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407"/>
          <a:stretch/>
        </p:blipFill>
        <p:spPr>
          <a:xfrm>
            <a:off x="0" y="152400"/>
            <a:ext cx="2266950" cy="6553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66A92E-F655-4D34-A3E3-386372D60C8D}"/>
              </a:ext>
            </a:extLst>
          </p:cNvPr>
          <p:cNvSpPr/>
          <p:nvPr/>
        </p:nvSpPr>
        <p:spPr>
          <a:xfrm>
            <a:off x="323850" y="5086350"/>
            <a:ext cx="1866899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1752B1-B579-42A4-9102-659FEE0AD8C8}"/>
              </a:ext>
            </a:extLst>
          </p:cNvPr>
          <p:cNvSpPr/>
          <p:nvPr/>
        </p:nvSpPr>
        <p:spPr>
          <a:xfrm>
            <a:off x="0" y="6267450"/>
            <a:ext cx="30480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AB125A-63EE-4D8B-AF71-3A34C4530317}"/>
              </a:ext>
            </a:extLst>
          </p:cNvPr>
          <p:cNvSpPr txBox="1"/>
          <p:nvPr/>
        </p:nvSpPr>
        <p:spPr>
          <a:xfrm>
            <a:off x="304799" y="6225659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96E1D4-B4CC-4AB7-8066-7C7183870CEC}"/>
              </a:ext>
            </a:extLst>
          </p:cNvPr>
          <p:cNvSpPr txBox="1"/>
          <p:nvPr/>
        </p:nvSpPr>
        <p:spPr>
          <a:xfrm>
            <a:off x="2236498" y="4982646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33AB2-83F1-412B-A26E-0A4110CAFF2C}"/>
              </a:ext>
            </a:extLst>
          </p:cNvPr>
          <p:cNvSpPr txBox="1"/>
          <p:nvPr/>
        </p:nvSpPr>
        <p:spPr>
          <a:xfrm>
            <a:off x="3901496" y="1653826"/>
            <a:ext cx="19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Check this box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76F2C3-28BC-4208-AD39-EF833E906157}"/>
              </a:ext>
            </a:extLst>
          </p:cNvPr>
          <p:cNvSpPr/>
          <p:nvPr/>
        </p:nvSpPr>
        <p:spPr>
          <a:xfrm>
            <a:off x="2514600" y="666750"/>
            <a:ext cx="1386896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9826E8-6381-4231-80EE-9BB1932FE14B}"/>
              </a:ext>
            </a:extLst>
          </p:cNvPr>
          <p:cNvSpPr/>
          <p:nvPr/>
        </p:nvSpPr>
        <p:spPr>
          <a:xfrm>
            <a:off x="3901496" y="1423555"/>
            <a:ext cx="213304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A1648C-B2AF-43D7-9C62-B0287DAE0B03}"/>
              </a:ext>
            </a:extLst>
          </p:cNvPr>
          <p:cNvSpPr/>
          <p:nvPr/>
        </p:nvSpPr>
        <p:spPr>
          <a:xfrm>
            <a:off x="6580292" y="576635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Execute in the File direction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F3BE64-7D73-4F56-8DB3-F59791CF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584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Run the first </a:t>
            </a:r>
            <a:r>
              <a:rPr lang="en-US" altLang="zh-TW" sz="3200" dirty="0" err="1"/>
              <a:t>watlab</a:t>
            </a:r>
            <a:r>
              <a:rPr lang="en-US" altLang="zh-TW" sz="3200" dirty="0"/>
              <a:t> code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FAB261-1221-4C82-BD6F-B989AC2E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045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D8C9012A-AF8B-413F-B24F-FFD28FC2FE6F}"/>
              </a:ext>
            </a:extLst>
          </p:cNvPr>
          <p:cNvSpPr/>
          <p:nvPr/>
        </p:nvSpPr>
        <p:spPr>
          <a:xfrm>
            <a:off x="8492792" y="4535656"/>
            <a:ext cx="2341217" cy="925924"/>
          </a:xfrm>
          <a:prstGeom prst="roundRect">
            <a:avLst>
              <a:gd name="adj" fmla="val 13668"/>
            </a:avLst>
          </a:prstGeom>
          <a:solidFill>
            <a:srgbClr val="FFF7ED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C156D593-BDE6-44F4-B5C8-038C475A1DDB}"/>
              </a:ext>
            </a:extLst>
          </p:cNvPr>
          <p:cNvSpPr/>
          <p:nvPr/>
        </p:nvSpPr>
        <p:spPr>
          <a:xfrm>
            <a:off x="5425562" y="4572885"/>
            <a:ext cx="1649086" cy="925924"/>
          </a:xfrm>
          <a:prstGeom prst="roundRect">
            <a:avLst>
              <a:gd name="adj" fmla="val 24436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45D14E93-3C34-4C59-93F5-E4063C90D933}"/>
              </a:ext>
            </a:extLst>
          </p:cNvPr>
          <p:cNvSpPr/>
          <p:nvPr/>
        </p:nvSpPr>
        <p:spPr>
          <a:xfrm>
            <a:off x="3437153" y="4560743"/>
            <a:ext cx="1740560" cy="938065"/>
          </a:xfrm>
          <a:prstGeom prst="roundRect">
            <a:avLst>
              <a:gd name="adj" fmla="val 24436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59B57141-315F-4563-BBCB-E0B505F725FB}"/>
              </a:ext>
            </a:extLst>
          </p:cNvPr>
          <p:cNvSpPr/>
          <p:nvPr/>
        </p:nvSpPr>
        <p:spPr>
          <a:xfrm>
            <a:off x="334004" y="4026665"/>
            <a:ext cx="2912699" cy="2559868"/>
          </a:xfrm>
          <a:prstGeom prst="roundRect">
            <a:avLst>
              <a:gd name="adj" fmla="val 7737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0" name="Picture 6" descr="Gmsh 4.15.0">
            <a:extLst>
              <a:ext uri="{FF2B5EF4-FFF2-40B4-BE49-F238E27FC236}">
                <a16:creationId xmlns:a16="http://schemas.microsoft.com/office/drawing/2014/main" id="{B0FD6B21-9C5B-4729-9384-3817D798C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r="21272"/>
          <a:stretch/>
        </p:blipFill>
        <p:spPr bwMode="auto">
          <a:xfrm rot="1800000">
            <a:off x="1897241" y="4820844"/>
            <a:ext cx="1286908" cy="12521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97463C-E0B0-49EF-BA9A-6C3FD9CEDAE8}"/>
              </a:ext>
            </a:extLst>
          </p:cNvPr>
          <p:cNvSpPr txBox="1"/>
          <p:nvPr/>
        </p:nvSpPr>
        <p:spPr>
          <a:xfrm>
            <a:off x="156936" y="90747"/>
            <a:ext cx="442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is inside </a:t>
            </a:r>
            <a:r>
              <a:rPr lang="en-US" altLang="zh-TW" sz="2400" dirty="0" err="1"/>
              <a:t>Watlab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F36E1B-1B3B-40C7-A7E7-4EFD124778AA}"/>
              </a:ext>
            </a:extLst>
          </p:cNvPr>
          <p:cNvSpPr txBox="1"/>
          <p:nvPr/>
        </p:nvSpPr>
        <p:spPr>
          <a:xfrm>
            <a:off x="790575" y="746262"/>
            <a:ext cx="10715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1. Pre-processing</a:t>
            </a:r>
            <a:r>
              <a:rPr lang="zh-TW" altLang="en-US" b="1" dirty="0"/>
              <a:t> </a:t>
            </a:r>
            <a:r>
              <a:rPr lang="en-US" altLang="zh-TW" b="1" dirty="0"/>
              <a:t>(Handle by Python):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latin typeface="Inter"/>
              </a:rPr>
              <a:t>watlab</a:t>
            </a:r>
            <a:r>
              <a:rPr lang="en-US" altLang="zh-TW" b="1" dirty="0">
                <a:solidFill>
                  <a:srgbClr val="9CA3AF"/>
                </a:solidFill>
                <a:latin typeface="Inter"/>
              </a:rPr>
              <a:t>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: reading the mesh (.</a:t>
            </a:r>
            <a:r>
              <a:rPr lang="en-US" altLang="zh-TW" dirty="0" err="1">
                <a:solidFill>
                  <a:schemeClr val="accent3">
                    <a:lumMod val="50000"/>
                  </a:schemeClr>
                </a:solidFill>
              </a:rPr>
              <a:t>msh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file).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latin typeface="Inter"/>
              </a:rPr>
              <a:t>h</a:t>
            </a:r>
            <a:r>
              <a:rPr lang="en-US" altLang="zh-TW" b="1" i="0" dirty="0" err="1">
                <a:effectLst/>
                <a:latin typeface="Inter"/>
              </a:rPr>
              <a:t>ydroflow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: assigning properties like friction coefficients and boundary conditions, and translating 		                      them to the text file that C++ can understand.</a:t>
            </a:r>
          </a:p>
          <a:p>
            <a:r>
              <a:rPr lang="en-US" altLang="zh-TW" b="1" dirty="0"/>
              <a:t>2. Solving (Handle by C++)</a:t>
            </a:r>
          </a:p>
          <a:p>
            <a:r>
              <a:rPr lang="en-US" altLang="zh-TW" dirty="0"/>
              <a:t>	It reads the simple text files generated by Python, runs the Finite Volume Method algorithms, and 	exports results to text files.</a:t>
            </a:r>
          </a:p>
          <a:p>
            <a:r>
              <a:rPr lang="en-US" altLang="zh-TW" b="1" dirty="0"/>
              <a:t>3. Post-processing (Handle by Python)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41F0F3-2D9E-497F-AD16-233A774A0497}"/>
              </a:ext>
            </a:extLst>
          </p:cNvPr>
          <p:cNvSpPr txBox="1"/>
          <p:nvPr/>
        </p:nvSpPr>
        <p:spPr>
          <a:xfrm>
            <a:off x="3303965" y="4642620"/>
            <a:ext cx="2069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err="1"/>
              <a:t>Watlab</a:t>
            </a:r>
            <a:endParaRPr lang="en-US" altLang="zh-TW" sz="2000" dirty="0"/>
          </a:p>
          <a:p>
            <a:pPr algn="ctr"/>
            <a:r>
              <a:rPr lang="en-US" altLang="zh-TW" sz="2000" dirty="0"/>
              <a:t>(user interface)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EBEF84D-CC20-4F39-AD8F-11C59227C8F3}"/>
              </a:ext>
            </a:extLst>
          </p:cNvPr>
          <p:cNvSpPr txBox="1"/>
          <p:nvPr/>
        </p:nvSpPr>
        <p:spPr>
          <a:xfrm>
            <a:off x="5605827" y="4653989"/>
            <a:ext cx="1300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hydroflow</a:t>
            </a:r>
            <a:endParaRPr lang="en-US" altLang="zh-TW" sz="2000" dirty="0"/>
          </a:p>
          <a:p>
            <a:r>
              <a:rPr lang="en-US" altLang="zh-TW" sz="2000" dirty="0"/>
              <a:t>(translator)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7418FC-45FE-4BBC-8A46-5F19395C0D85}"/>
              </a:ext>
            </a:extLst>
          </p:cNvPr>
          <p:cNvSpPr txBox="1"/>
          <p:nvPr/>
        </p:nvSpPr>
        <p:spPr>
          <a:xfrm>
            <a:off x="8579748" y="4681770"/>
            <a:ext cx="213108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TW" sz="2000" dirty="0"/>
              <a:t>hydroflow-win.exe</a:t>
            </a:r>
          </a:p>
          <a:p>
            <a:pPr algn="ctr">
              <a:lnSpc>
                <a:spcPts val="2300"/>
              </a:lnSpc>
            </a:pPr>
            <a:r>
              <a:rPr lang="en-US" altLang="zh-TW" sz="2000" dirty="0"/>
              <a:t>(HLL solver)</a:t>
            </a:r>
            <a:endParaRPr lang="zh-TW" altLang="en-US" sz="2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CD5DA4F-B9EC-4E05-AEBE-0DEFA493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2" y="4827237"/>
            <a:ext cx="1499702" cy="1125204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0EFF2050-CCBF-45AB-BF8D-B54B0D6D50C1}"/>
              </a:ext>
            </a:extLst>
          </p:cNvPr>
          <p:cNvSpPr txBox="1"/>
          <p:nvPr/>
        </p:nvSpPr>
        <p:spPr>
          <a:xfrm>
            <a:off x="515844" y="6011551"/>
            <a:ext cx="12745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hydrograph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D7C3962-C510-42A4-ADEF-19F8846DB752}"/>
              </a:ext>
            </a:extLst>
          </p:cNvPr>
          <p:cNvSpPr txBox="1"/>
          <p:nvPr/>
        </p:nvSpPr>
        <p:spPr>
          <a:xfrm>
            <a:off x="2152643" y="6023351"/>
            <a:ext cx="7761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mesh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A0D54DE-DA7B-47DF-B021-22E7437AA98C}"/>
              </a:ext>
            </a:extLst>
          </p:cNvPr>
          <p:cNvSpPr txBox="1"/>
          <p:nvPr/>
        </p:nvSpPr>
        <p:spPr>
          <a:xfrm>
            <a:off x="464485" y="4157125"/>
            <a:ext cx="1377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Manning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83559B1-714B-44F2-BD8D-61C66639C4CC}"/>
              </a:ext>
            </a:extLst>
          </p:cNvPr>
          <p:cNvSpPr/>
          <p:nvPr/>
        </p:nvSpPr>
        <p:spPr>
          <a:xfrm>
            <a:off x="334005" y="3455471"/>
            <a:ext cx="6740643" cy="410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Pre-processing (Python)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6DCFD78-66DE-488F-A51F-2AD23F6FE409}"/>
              </a:ext>
            </a:extLst>
          </p:cNvPr>
          <p:cNvSpPr/>
          <p:nvPr/>
        </p:nvSpPr>
        <p:spPr>
          <a:xfrm>
            <a:off x="8492792" y="3455470"/>
            <a:ext cx="2341217" cy="410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Solving (C++)</a:t>
            </a:r>
            <a:endParaRPr lang="zh-TW" altLang="en-US" dirty="0"/>
          </a:p>
        </p:txBody>
      </p:sp>
      <p:cxnSp>
        <p:nvCxnSpPr>
          <p:cNvPr id="1024" name="直線單箭頭接點 1023">
            <a:extLst>
              <a:ext uri="{FF2B5EF4-FFF2-40B4-BE49-F238E27FC236}">
                <a16:creationId xmlns:a16="http://schemas.microsoft.com/office/drawing/2014/main" id="{624685AF-CE20-439F-8059-8017ED9B639D}"/>
              </a:ext>
            </a:extLst>
          </p:cNvPr>
          <p:cNvCxnSpPr>
            <a:cxnSpLocks/>
          </p:cNvCxnSpPr>
          <p:nvPr/>
        </p:nvCxnSpPr>
        <p:spPr>
          <a:xfrm>
            <a:off x="3107622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F2839DCD-1C2C-4B3B-BCDC-E82CA65D2BDC}"/>
              </a:ext>
            </a:extLst>
          </p:cNvPr>
          <p:cNvCxnSpPr>
            <a:cxnSpLocks/>
          </p:cNvCxnSpPr>
          <p:nvPr/>
        </p:nvCxnSpPr>
        <p:spPr>
          <a:xfrm>
            <a:off x="5149679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72C79A2-7F0B-4340-95F5-30D2B94C389D}"/>
              </a:ext>
            </a:extLst>
          </p:cNvPr>
          <p:cNvCxnSpPr>
            <a:cxnSpLocks/>
          </p:cNvCxnSpPr>
          <p:nvPr/>
        </p:nvCxnSpPr>
        <p:spPr>
          <a:xfrm>
            <a:off x="7008345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橢圓 1027">
            <a:extLst>
              <a:ext uri="{FF2B5EF4-FFF2-40B4-BE49-F238E27FC236}">
                <a16:creationId xmlns:a16="http://schemas.microsoft.com/office/drawing/2014/main" id="{2CC81B55-33BB-4B40-92D1-3DAD9EC2CDA3}"/>
              </a:ext>
            </a:extLst>
          </p:cNvPr>
          <p:cNvSpPr/>
          <p:nvPr/>
        </p:nvSpPr>
        <p:spPr>
          <a:xfrm>
            <a:off x="7387645" y="4636783"/>
            <a:ext cx="824924" cy="8249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1" name="文字方塊 1030">
            <a:extLst>
              <a:ext uri="{FF2B5EF4-FFF2-40B4-BE49-F238E27FC236}">
                <a16:creationId xmlns:a16="http://schemas.microsoft.com/office/drawing/2014/main" id="{94BC20A5-9B18-4E97-AFD3-B3F9DE5A4592}"/>
              </a:ext>
            </a:extLst>
          </p:cNvPr>
          <p:cNvSpPr txBox="1"/>
          <p:nvPr/>
        </p:nvSpPr>
        <p:spPr>
          <a:xfrm>
            <a:off x="7539359" y="4859275"/>
            <a:ext cx="70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.txt</a:t>
            </a:r>
            <a:endParaRPr lang="zh-TW" altLang="en-US" dirty="0"/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54E466B8-8D10-4FFC-BDC7-ECAE4FE361F1}"/>
              </a:ext>
            </a:extLst>
          </p:cNvPr>
          <p:cNvCxnSpPr>
            <a:cxnSpLocks/>
          </p:cNvCxnSpPr>
          <p:nvPr/>
        </p:nvCxnSpPr>
        <p:spPr>
          <a:xfrm>
            <a:off x="8154755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6843A28E-7D3D-44D2-9BFC-8ABFDD7A847B}"/>
              </a:ext>
            </a:extLst>
          </p:cNvPr>
          <p:cNvSpPr/>
          <p:nvPr/>
        </p:nvSpPr>
        <p:spPr>
          <a:xfrm>
            <a:off x="11130225" y="4659790"/>
            <a:ext cx="824924" cy="8249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C104A93-4BFF-4F2F-862F-150116B82F91}"/>
              </a:ext>
            </a:extLst>
          </p:cNvPr>
          <p:cNvSpPr txBox="1"/>
          <p:nvPr/>
        </p:nvSpPr>
        <p:spPr>
          <a:xfrm>
            <a:off x="11248309" y="4882282"/>
            <a:ext cx="70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.txt</a:t>
            </a:r>
            <a:endParaRPr lang="zh-TW" altLang="en-US" dirty="0"/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78C0EDF4-36AA-4CD2-B81C-224D13C8ABB1}"/>
              </a:ext>
            </a:extLst>
          </p:cNvPr>
          <p:cNvCxnSpPr>
            <a:cxnSpLocks/>
          </p:cNvCxnSpPr>
          <p:nvPr/>
        </p:nvCxnSpPr>
        <p:spPr>
          <a:xfrm>
            <a:off x="10776859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文字方塊 1031">
            <a:extLst>
              <a:ext uri="{FF2B5EF4-FFF2-40B4-BE49-F238E27FC236}">
                <a16:creationId xmlns:a16="http://schemas.microsoft.com/office/drawing/2014/main" id="{98A53388-7248-4A73-8702-D0F12DB41502}"/>
              </a:ext>
            </a:extLst>
          </p:cNvPr>
          <p:cNvSpPr txBox="1"/>
          <p:nvPr/>
        </p:nvSpPr>
        <p:spPr>
          <a:xfrm>
            <a:off x="7451107" y="4284657"/>
            <a:ext cx="81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F950ED8-A782-4672-99B1-B2A532FCF181}"/>
              </a:ext>
            </a:extLst>
          </p:cNvPr>
          <p:cNvSpPr txBox="1"/>
          <p:nvPr/>
        </p:nvSpPr>
        <p:spPr>
          <a:xfrm>
            <a:off x="11118351" y="4284657"/>
            <a:ext cx="84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3FAB6A-D763-4D93-AED8-3071F2C9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0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6E065C-0C85-420A-A1B9-DA756C827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"/>
          <a:stretch/>
        </p:blipFill>
        <p:spPr>
          <a:xfrm>
            <a:off x="510298" y="0"/>
            <a:ext cx="11171403" cy="66294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CC1EFF4-F155-4853-BE7C-5DB18D10562C}"/>
              </a:ext>
            </a:extLst>
          </p:cNvPr>
          <p:cNvSpPr txBox="1"/>
          <p:nvPr/>
        </p:nvSpPr>
        <p:spPr>
          <a:xfrm>
            <a:off x="1527170" y="5906306"/>
            <a:ext cx="45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gmsh</a:t>
            </a:r>
            <a:r>
              <a:rPr lang="en-US" altLang="zh-TW" dirty="0"/>
              <a:t> to open and check .</a:t>
            </a:r>
            <a:r>
              <a:rPr lang="en-US" altLang="zh-TW" dirty="0" err="1"/>
              <a:t>msh</a:t>
            </a:r>
            <a:r>
              <a:rPr lang="en-US" altLang="zh-TW" dirty="0"/>
              <a:t> files: </a:t>
            </a:r>
            <a:r>
              <a:rPr lang="en-US" altLang="zh-TW" dirty="0">
                <a:hlinkClick r:id="rId3"/>
              </a:rPr>
              <a:t>https://gmsh.info/</a:t>
            </a:r>
            <a:endParaRPr lang="en-US" altLang="zh-TW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0E1B2F-7775-4A92-93ED-748B5DAED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6" y="5741331"/>
            <a:ext cx="832097" cy="97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A943A7-AE88-4209-B948-42DDB49E0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884" y="1433336"/>
            <a:ext cx="3286152" cy="42464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CC7F4DD-280D-4049-8848-4EBB5995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041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B1386F3-38E9-4007-81B2-83F93C94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9C7464-46B2-4232-9584-BA2C80FB85FE}"/>
              </a:ext>
            </a:extLst>
          </p:cNvPr>
          <p:cNvSpPr/>
          <p:nvPr/>
        </p:nvSpPr>
        <p:spPr>
          <a:xfrm>
            <a:off x="2957689" y="1230489"/>
            <a:ext cx="7224889" cy="3804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8C654A-6E0F-4435-BEBC-A6B70ABEFB43}"/>
              </a:ext>
            </a:extLst>
          </p:cNvPr>
          <p:cNvSpPr/>
          <p:nvPr/>
        </p:nvSpPr>
        <p:spPr>
          <a:xfrm>
            <a:off x="10069689" y="733778"/>
            <a:ext cx="338667" cy="259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AC283F-9DC5-4172-8094-BA2567C3D31F}"/>
              </a:ext>
            </a:extLst>
          </p:cNvPr>
          <p:cNvSpPr txBox="1"/>
          <p:nvPr/>
        </p:nvSpPr>
        <p:spPr>
          <a:xfrm>
            <a:off x="9013120" y="245913"/>
            <a:ext cx="279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Give a pic_xx_xx.txt file.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B78D3A-108A-4223-B428-C75B04E09820}"/>
              </a:ext>
            </a:extLst>
          </p:cNvPr>
          <p:cNvSpPr txBox="1"/>
          <p:nvPr/>
        </p:nvSpPr>
        <p:spPr>
          <a:xfrm>
            <a:off x="4215342" y="1149024"/>
            <a:ext cx="606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Verify that the boxes match the ones shown here.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B2AF24-97D7-4A5B-828F-529800D056C3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(1/3)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D362399-2401-4F52-AD12-35A7CFEC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283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9D1FD3-B7E2-4ED1-ADB4-895AF786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5060CB8-FDD7-4B65-970F-DDE575465211}"/>
              </a:ext>
            </a:extLst>
          </p:cNvPr>
          <p:cNvSpPr txBox="1"/>
          <p:nvPr/>
        </p:nvSpPr>
        <p:spPr>
          <a:xfrm>
            <a:off x="9238898" y="2006979"/>
            <a:ext cx="27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Search “TIN interpolation” in the toolbox.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402DEE-D035-4ACB-BA25-D4C025CBEB3A}"/>
              </a:ext>
            </a:extLst>
          </p:cNvPr>
          <p:cNvSpPr txBox="1"/>
          <p:nvPr/>
        </p:nvSpPr>
        <p:spPr>
          <a:xfrm>
            <a:off x="7173031" y="1079690"/>
            <a:ext cx="24902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Select the points layer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46592B9-083B-4792-A728-2D838F7E57B3}"/>
              </a:ext>
            </a:extLst>
          </p:cNvPr>
          <p:cNvCxnSpPr/>
          <p:nvPr/>
        </p:nvCxnSpPr>
        <p:spPr>
          <a:xfrm flipH="1">
            <a:off x="6479822" y="1264356"/>
            <a:ext cx="611776" cy="151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23A2E1A-4382-48CB-BDB6-4AEF3AA48535}"/>
              </a:ext>
            </a:extLst>
          </p:cNvPr>
          <p:cNvCxnSpPr>
            <a:cxnSpLocks/>
          </p:cNvCxnSpPr>
          <p:nvPr/>
        </p:nvCxnSpPr>
        <p:spPr>
          <a:xfrm flipH="1" flipV="1">
            <a:off x="6479822" y="1720544"/>
            <a:ext cx="611776" cy="15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AE69F9C-05AB-4AF7-8B23-E0C4F27AC8CF}"/>
              </a:ext>
            </a:extLst>
          </p:cNvPr>
          <p:cNvSpPr txBox="1"/>
          <p:nvPr/>
        </p:nvSpPr>
        <p:spPr>
          <a:xfrm>
            <a:off x="7173031" y="1689290"/>
            <a:ext cx="20658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Choose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 variable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58076F8-95B4-4EE1-8DCD-668E3D547124}"/>
              </a:ext>
            </a:extLst>
          </p:cNvPr>
          <p:cNvCxnSpPr>
            <a:cxnSpLocks/>
          </p:cNvCxnSpPr>
          <p:nvPr/>
        </p:nvCxnSpPr>
        <p:spPr>
          <a:xfrm flipH="1" flipV="1">
            <a:off x="6475149" y="2176732"/>
            <a:ext cx="374827" cy="456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C25BD0-489E-4C4B-8774-FB58904E1EBC}"/>
              </a:ext>
            </a:extLst>
          </p:cNvPr>
          <p:cNvSpPr txBox="1"/>
          <p:nvPr/>
        </p:nvSpPr>
        <p:spPr>
          <a:xfrm>
            <a:off x="6799308" y="2425257"/>
            <a:ext cx="1351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00781C-8245-4658-B410-C6F887A770FC}"/>
              </a:ext>
            </a:extLst>
          </p:cNvPr>
          <p:cNvSpPr txBox="1"/>
          <p:nvPr/>
        </p:nvSpPr>
        <p:spPr>
          <a:xfrm>
            <a:off x="9598935" y="3696269"/>
            <a:ext cx="21527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5. Use points extent as raster extent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1058E34-0BEF-4630-9CC6-8A3710C39C2D}"/>
              </a:ext>
            </a:extLst>
          </p:cNvPr>
          <p:cNvCxnSpPr>
            <a:cxnSpLocks/>
          </p:cNvCxnSpPr>
          <p:nvPr/>
        </p:nvCxnSpPr>
        <p:spPr>
          <a:xfrm flipH="1">
            <a:off x="8878859" y="3880935"/>
            <a:ext cx="7200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247D38E-4709-43E1-A497-E669D44B7EBE}"/>
              </a:ext>
            </a:extLst>
          </p:cNvPr>
          <p:cNvCxnSpPr>
            <a:cxnSpLocks/>
          </p:cNvCxnSpPr>
          <p:nvPr/>
        </p:nvCxnSpPr>
        <p:spPr>
          <a:xfrm flipH="1" flipV="1">
            <a:off x="3559865" y="4467957"/>
            <a:ext cx="1173562" cy="438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44B46E0-E574-4EAE-A3B1-B972BAFD6403}"/>
              </a:ext>
            </a:extLst>
          </p:cNvPr>
          <p:cNvCxnSpPr>
            <a:cxnSpLocks/>
          </p:cNvCxnSpPr>
          <p:nvPr/>
        </p:nvCxnSpPr>
        <p:spPr>
          <a:xfrm flipH="1" flipV="1">
            <a:off x="4871305" y="4467957"/>
            <a:ext cx="107095" cy="438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30050EB-DBE4-47DF-A11F-69E703812695}"/>
              </a:ext>
            </a:extLst>
          </p:cNvPr>
          <p:cNvSpPr txBox="1"/>
          <p:nvPr/>
        </p:nvSpPr>
        <p:spPr>
          <a:xfrm>
            <a:off x="4543444" y="4906623"/>
            <a:ext cx="29079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6. Give the raster resolution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8244CA4-1E3B-47AA-AF8E-437CA23CAFAD}"/>
              </a:ext>
            </a:extLst>
          </p:cNvPr>
          <p:cNvSpPr txBox="1"/>
          <p:nvPr/>
        </p:nvSpPr>
        <p:spPr>
          <a:xfrm>
            <a:off x="7683930" y="5646466"/>
            <a:ext cx="9633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7. Run 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4FDC49-F87E-412D-9D82-B692FA2327CC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(2/3)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C4D6A9E-8AFF-4894-A997-695A64C5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607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6FE07B-61BE-4C93-B33D-42462455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EB23E4-5527-4B31-884F-5D51337E82AC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(3/3)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6FE5CE5-5BBE-4CF2-A285-376E8FB9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365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FFC395-4851-4CF9-A134-61524C89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C9C9D94-9DCE-4CF3-8E47-6308CD808C79}"/>
              </a:ext>
            </a:extLst>
          </p:cNvPr>
          <p:cNvSpPr txBox="1"/>
          <p:nvPr/>
        </p:nvSpPr>
        <p:spPr>
          <a:xfrm>
            <a:off x="1757135" y="2385540"/>
            <a:ext cx="83188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more information, please find in the </a:t>
            </a:r>
            <a:r>
              <a:rPr lang="en-US" altLang="zh-TW" sz="2400" dirty="0" err="1"/>
              <a:t>Watlab</a:t>
            </a:r>
            <a:r>
              <a:rPr lang="en-US" altLang="zh-TW" sz="2400" dirty="0"/>
              <a:t> official website: </a:t>
            </a:r>
            <a:r>
              <a:rPr lang="en-US" altLang="zh-TW" sz="2400" dirty="0">
                <a:hlinkClick r:id="rId2"/>
              </a:rPr>
              <a:t>https://sites.uclouvain.be/hydraulics-group/watlab/index.html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1026" name="Picture 2" descr="Connexion · GitLab">
            <a:extLst>
              <a:ext uri="{FF2B5EF4-FFF2-40B4-BE49-F238E27FC236}">
                <a16:creationId xmlns:a16="http://schemas.microsoft.com/office/drawing/2014/main" id="{1FBE628B-BE7E-4C50-8F7F-CC95850B1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3667307"/>
            <a:ext cx="56673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75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/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0E751-9A4F-48E3-B794-BE74FA37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87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56F764-E0C6-0785-87A8-34EE3A78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79A57F-FFFD-42CC-2A7B-FECF54FE5D5F}"/>
              </a:ext>
            </a:extLst>
          </p:cNvPr>
          <p:cNvSpPr/>
          <p:nvPr/>
        </p:nvSpPr>
        <p:spPr>
          <a:xfrm>
            <a:off x="2336800" y="5430982"/>
            <a:ext cx="1847273" cy="286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0EAF37-68F8-6C1A-4257-C6051043493C}"/>
              </a:ext>
            </a:extLst>
          </p:cNvPr>
          <p:cNvSpPr txBox="1"/>
          <p:nvPr/>
        </p:nvSpPr>
        <p:spPr>
          <a:xfrm>
            <a:off x="517047" y="2607025"/>
            <a:ext cx="908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Download link: </a:t>
            </a:r>
            <a:r>
              <a:rPr lang="en-US" altLang="zh-TW" dirty="0">
                <a:hlinkClick r:id="rId3"/>
              </a:rPr>
              <a:t>https://www.anaconda.com/download/success#download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EEF52-CCB1-7B5A-1F98-C4DD93B8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273" y="499204"/>
            <a:ext cx="2563658" cy="125116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BE3D0DC-7D52-4072-FA88-6B916EBC89EB}"/>
              </a:ext>
            </a:extLst>
          </p:cNvPr>
          <p:cNvSpPr/>
          <p:nvPr/>
        </p:nvSpPr>
        <p:spPr>
          <a:xfrm>
            <a:off x="9134764" y="886691"/>
            <a:ext cx="222596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57F1CC-3FF9-41BC-81F8-BB1F9461E678}"/>
              </a:ext>
            </a:extLst>
          </p:cNvPr>
          <p:cNvSpPr txBox="1"/>
          <p:nvPr/>
        </p:nvSpPr>
        <p:spPr>
          <a:xfrm>
            <a:off x="1977406" y="524631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4F4DA8-D401-49BE-8867-20950F5DABC8}"/>
              </a:ext>
            </a:extLst>
          </p:cNvPr>
          <p:cNvSpPr txBox="1"/>
          <p:nvPr/>
        </p:nvSpPr>
        <p:spPr>
          <a:xfrm>
            <a:off x="8792863" y="8221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226F3B-31DE-4869-BDBB-0EE4657B0A99}"/>
              </a:ext>
            </a:extLst>
          </p:cNvPr>
          <p:cNvSpPr txBox="1"/>
          <p:nvPr/>
        </p:nvSpPr>
        <p:spPr>
          <a:xfrm>
            <a:off x="337350" y="26070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85130E-A0FD-44A0-BC43-8326E0F7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70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1A66C91-57A6-B68F-35DB-AED77687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4A1185-A80C-4BBD-A8DE-A75806D64B2F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D7B254-E9EA-43B6-A319-DD941D1C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A81FF52-9363-4D8C-8673-F0EC73ECD899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794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207C31-A3F8-CF15-4AFF-0683C3E1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EA45C0-032A-46DA-97EE-913F9EA617A0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5F8F8A-C4F0-48D0-8308-0733C1BB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2C21E0-A451-471C-BE3A-D6EB95A47CBA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0758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8B9265-79EC-0218-565C-169B0ECA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636EFA-D56C-465A-90EA-5A9942150654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59B2BE-9380-48B7-AADD-33345C40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4750F8-9CBE-46B1-A88D-B99D97378A4D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D51EBA-76DD-6C56-3A6E-012855FD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5A8DF6-70A3-4157-BEF3-05C6B32C0D48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C76005-DE25-4EE6-BF03-3FE5F036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CBCB88-2881-4437-B9F2-AD48FB9A86CB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8161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843</Words>
  <Application>Microsoft Office PowerPoint</Application>
  <PresentationFormat>寬螢幕</PresentationFormat>
  <Paragraphs>171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Inter</vt:lpstr>
      <vt:lpstr>Arial</vt:lpstr>
      <vt:lpstr>Calibri</vt:lpstr>
      <vt:lpstr>Calibri Light</vt:lpstr>
      <vt:lpstr>Times New Roman</vt:lpstr>
      <vt:lpstr>Office 佈景主題</vt:lpstr>
      <vt:lpstr>Watlab installation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Yuan-Hung Chiu</dc:creator>
  <cp:lastModifiedBy>Yuan-Hung Chiu</cp:lastModifiedBy>
  <cp:revision>39</cp:revision>
  <dcterms:created xsi:type="dcterms:W3CDTF">2025-11-23T06:19:27Z</dcterms:created>
  <dcterms:modified xsi:type="dcterms:W3CDTF">2025-11-24T03:13:24Z</dcterms:modified>
</cp:coreProperties>
</file>